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315" r:id="rId4"/>
    <p:sldId id="316" r:id="rId5"/>
    <p:sldId id="317" r:id="rId6"/>
    <p:sldId id="281" r:id="rId7"/>
    <p:sldId id="296" r:id="rId8"/>
    <p:sldId id="282" r:id="rId9"/>
    <p:sldId id="283" r:id="rId10"/>
    <p:sldId id="297" r:id="rId11"/>
    <p:sldId id="301" r:id="rId12"/>
    <p:sldId id="313" r:id="rId13"/>
    <p:sldId id="303" r:id="rId14"/>
    <p:sldId id="304" r:id="rId15"/>
    <p:sldId id="305" r:id="rId16"/>
    <p:sldId id="302" r:id="rId17"/>
    <p:sldId id="306" r:id="rId18"/>
    <p:sldId id="307" r:id="rId19"/>
    <p:sldId id="308" r:id="rId20"/>
    <p:sldId id="310" r:id="rId21"/>
    <p:sldId id="309" r:id="rId22"/>
    <p:sldId id="311" r:id="rId23"/>
    <p:sldId id="312" r:id="rId24"/>
    <p:sldId id="314" r:id="rId25"/>
    <p:sldId id="318" r:id="rId26"/>
    <p:sldId id="319" r:id="rId27"/>
    <p:sldId id="324" r:id="rId28"/>
    <p:sldId id="320" r:id="rId29"/>
    <p:sldId id="321" r:id="rId30"/>
    <p:sldId id="322" r:id="rId31"/>
    <p:sldId id="340" r:id="rId32"/>
    <p:sldId id="341" r:id="rId33"/>
    <p:sldId id="355" r:id="rId34"/>
    <p:sldId id="325" r:id="rId35"/>
    <p:sldId id="326" r:id="rId36"/>
    <p:sldId id="332" r:id="rId37"/>
    <p:sldId id="346" r:id="rId38"/>
    <p:sldId id="333" r:id="rId39"/>
    <p:sldId id="334" r:id="rId40"/>
    <p:sldId id="347" r:id="rId41"/>
    <p:sldId id="345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38" r:id="rId50"/>
    <p:sldId id="335" r:id="rId51"/>
    <p:sldId id="336" r:id="rId52"/>
    <p:sldId id="339" r:id="rId53"/>
    <p:sldId id="342" r:id="rId54"/>
    <p:sldId id="343" r:id="rId55"/>
    <p:sldId id="344" r:id="rId56"/>
    <p:sldId id="337" r:id="rId57"/>
    <p:sldId id="358" r:id="rId58"/>
    <p:sldId id="359" r:id="rId59"/>
    <p:sldId id="356" r:id="rId60"/>
    <p:sldId id="357" r:id="rId61"/>
    <p:sldId id="295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8" d="100"/>
          <a:sy n="138" d="100"/>
        </p:scale>
        <p:origin x="-59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CFFCC"/>
              </a:solidFill>
            </c:spPr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[Workbook1]Sheet1!$A$1:$A$2</c:f>
              <c:strCache>
                <c:ptCount val="2"/>
                <c:pt idx="0">
                  <c:v>Prefer to use scheduled class time</c:v>
                </c:pt>
                <c:pt idx="1">
                  <c:v>Prefer to use April 30th</c:v>
                </c:pt>
              </c:strCache>
            </c:strRef>
          </c:cat>
          <c:val>
            <c:numRef>
              <c:f>[Workbook1]Sheet1!$B$1:$B$2</c:f>
              <c:numCache>
                <c:formatCode>General</c:formatCode>
                <c:ptCount val="2"/>
                <c:pt idx="0">
                  <c:v>15.0</c:v>
                </c:pt>
                <c:pt idx="1">
                  <c:v>5.0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16087617357636"/>
                  <c:y val="0.1729474093516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560027558996575"/>
                  <c:y val="0.04938271604938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[Workbook1]Sheet1!$A$4:$A$6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Other</c:v>
                </c:pt>
              </c:strCache>
            </c:strRef>
          </c:cat>
          <c:val>
            <c:numRef>
              <c:f>[Workbook1]Sheet1!$B$4:$B$6</c:f>
              <c:numCache>
                <c:formatCode>General</c:formatCode>
                <c:ptCount val="3"/>
                <c:pt idx="0">
                  <c:v>17.0</c:v>
                </c:pt>
                <c:pt idx="1">
                  <c:v>2.0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hyperlink" Target="https://www.linkedin.com/in/rossulbrich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7.jpeg"/><Relationship Id="rId5" Type="http://schemas.microsoft.com/office/2007/relationships/hdphoto" Target="../media/hdphoto3.wdp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03" r="23395"/>
          <a:stretch/>
        </p:blipFill>
        <p:spPr>
          <a:xfrm>
            <a:off x="0" y="-76646"/>
            <a:ext cx="9144000" cy="5321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8150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24: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Silk Road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95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freeze”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249999" y="2404518"/>
            <a:ext cx="1136562" cy="72190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4124" y="2408874"/>
            <a:ext cx="20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Transaction: “Proof of burn” in </a:t>
            </a:r>
            <a:r>
              <a:rPr lang="en-US" dirty="0" err="1" smtClean="0"/>
              <a:t>sidechain</a:t>
            </a:r>
            <a:r>
              <a:rPr lang="en-US" dirty="0" smtClean="0"/>
              <a:t>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9206" y="4582597"/>
            <a:ext cx="42805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Note: not possible without changing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-3163" b="25000"/>
          <a:stretch/>
        </p:blipFill>
        <p:spPr>
          <a:xfrm>
            <a:off x="0" y="-216895"/>
            <a:ext cx="9144000" cy="53603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657"/>
            <a:ext cx="822960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Legality of </a:t>
            </a:r>
            <a:r>
              <a:rPr lang="en-US" sz="54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Bitcoin</a:t>
            </a:r>
            <a:endParaRPr lang="en-US" sz="54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4153"/>
            <a:ext cx="8229600" cy="15897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Disclaimer:</a:t>
            </a:r>
            <a:b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am not a lawyer</a:t>
            </a:r>
            <a:endParaRPr lang="en-US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3037" y="1082044"/>
            <a:ext cx="4368842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Iceland:</a:t>
            </a:r>
          </a:p>
          <a:p>
            <a:r>
              <a:rPr lang="en-US" dirty="0" smtClean="0"/>
              <a:t>Foreign Exchange Act</a:t>
            </a:r>
          </a:p>
          <a:p>
            <a:r>
              <a:rPr lang="en-US" dirty="0" smtClean="0"/>
              <a:t>Prohibits buying/selling any </a:t>
            </a:r>
            <a:r>
              <a:rPr lang="en-US" dirty="0" err="1" smtClean="0"/>
              <a:t>foriegn</a:t>
            </a:r>
            <a:r>
              <a:rPr lang="en-US" dirty="0" smtClean="0"/>
              <a:t> 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197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36" y="3095229"/>
            <a:ext cx="246335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India: </a:t>
            </a:r>
            <a:r>
              <a:rPr lang="en-US" dirty="0" smtClean="0"/>
              <a:t>(probably illegal)</a:t>
            </a:r>
          </a:p>
          <a:p>
            <a:r>
              <a:rPr lang="en-US" dirty="0" smtClean="0"/>
              <a:t>Raided </a:t>
            </a:r>
            <a:r>
              <a:rPr lang="en-US" dirty="0" err="1" smtClean="0"/>
              <a:t>bitcoin</a:t>
            </a:r>
            <a:r>
              <a:rPr lang="en-US" dirty="0" smtClean="0"/>
              <a:t> exchange as violating foreign exchange act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249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4-12 at 9.1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" y="121820"/>
            <a:ext cx="7914294" cy="495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6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4-12 at 9.3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2" y="273903"/>
            <a:ext cx="6397745" cy="476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0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2 at 9.39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058"/>
          <a:stretch/>
        </p:blipFill>
        <p:spPr>
          <a:xfrm>
            <a:off x="86552" y="43592"/>
            <a:ext cx="5162786" cy="180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4-12 at 9.4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" y="2000001"/>
            <a:ext cx="8622800" cy="290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4-12 at 9.4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443560"/>
            <a:ext cx="8679318" cy="17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484366" y="2017752"/>
            <a:ext cx="3031599" cy="369332"/>
          </a:xfrm>
          <a:prstGeom prst="rect">
            <a:avLst/>
          </a:prstGeom>
          <a:solidFill>
            <a:srgbClr val="DDD9C3"/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MSB:</a:t>
            </a:r>
            <a:r>
              <a:rPr lang="en-US" dirty="0" smtClean="0"/>
              <a:t> money </a:t>
            </a:r>
            <a:r>
              <a:rPr lang="en-US" dirty="0"/>
              <a:t>services business</a:t>
            </a:r>
          </a:p>
        </p:txBody>
      </p:sp>
    </p:spTree>
    <p:extLst>
      <p:ext uri="{BB962C8B-B14F-4D97-AF65-F5344CB8AC3E}">
        <p14:creationId xmlns:p14="http://schemas.microsoft.com/office/powerpoint/2010/main" val="14493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Survey Responses</a:t>
            </a:r>
          </a:p>
          <a:p>
            <a:pPr marL="0" indent="0">
              <a:buNone/>
            </a:pPr>
            <a:r>
              <a:rPr lang="en-US" b="1" dirty="0" smtClean="0"/>
              <a:t>Wrap up</a:t>
            </a:r>
            <a:r>
              <a:rPr lang="en-US" b="1" dirty="0" smtClean="0"/>
              <a:t>:</a:t>
            </a:r>
            <a:endParaRPr lang="en-US" b="1" dirty="0" smtClean="0"/>
          </a:p>
          <a:p>
            <a:pPr lvl="1"/>
            <a:r>
              <a:rPr lang="en-US" dirty="0" smtClean="0"/>
              <a:t>Merged Mining</a:t>
            </a:r>
          </a:p>
          <a:p>
            <a:pPr lvl="1"/>
            <a:r>
              <a:rPr lang="en-US" dirty="0" err="1" smtClean="0"/>
              <a:t>Sidechains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Legality of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Silk Road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Shot 2015-04-12 at 9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746168"/>
            <a:ext cx="8814741" cy="276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84296" y="4336815"/>
            <a:ext cx="770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Did you/I violate the law by exchanging </a:t>
            </a:r>
            <a:r>
              <a:rPr lang="en-US" sz="2400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PointCoin</a:t>
            </a:r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Pizza?</a:t>
            </a:r>
            <a:endParaRPr lang="en-US" sz="2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4-12 at 9.47.2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4098"/>
          <a:stretch/>
        </p:blipFill>
        <p:spPr>
          <a:xfrm>
            <a:off x="169333" y="333048"/>
            <a:ext cx="8758297" cy="3854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94" b="5914"/>
          <a:stretch/>
        </p:blipFill>
        <p:spPr>
          <a:xfrm>
            <a:off x="0" y="0"/>
            <a:ext cx="916568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786"/>
            <a:ext cx="8229600" cy="85725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about taxes?</a:t>
            </a:r>
            <a:endParaRPr lang="en-US" sz="4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creen Shot 2015-04-12 at 10.0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" y="842113"/>
            <a:ext cx="8140102" cy="260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4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Shot 2015-04-12 at 10.0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5" y="215142"/>
            <a:ext cx="6122158" cy="479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8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Screen Shot 2015-04-12 at 10.4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94697"/>
            <a:ext cx="8037917" cy="494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6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Shot 2015-04-12 at 10.4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9" y="0"/>
            <a:ext cx="5680294" cy="482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2 at 10.4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96" y="1633707"/>
            <a:ext cx="4863344" cy="340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Screen Shot 2015-04-12 at 11.0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9" y="217551"/>
            <a:ext cx="8554653" cy="2585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86" y="2223653"/>
            <a:ext cx="4241582" cy="285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7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2671219" cy="85725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Silk Road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5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2220" y="508204"/>
            <a:ext cx="31310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Would you prefer to have project presentations spread over the last three classes (April 20, 22, and 27) or to use the allocated time for the final (Thursday, April 30, 2-5pm) for project presentations?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889926"/>
              </p:ext>
            </p:extLst>
          </p:nvPr>
        </p:nvGraphicFramePr>
        <p:xfrm>
          <a:off x="2400300" y="107950"/>
          <a:ext cx="6743700" cy="49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00" y="4007495"/>
            <a:ext cx="4635253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Presentations will start next week!</a:t>
            </a:r>
          </a:p>
          <a:p>
            <a:pPr algn="ctr"/>
            <a:r>
              <a:rPr lang="en-US" sz="2400" b="1" dirty="0" smtClean="0"/>
              <a:t>Schedule on course site now.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82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8952" y="843106"/>
            <a:ext cx="8801887" cy="3416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  <a:cs typeface="Arial Black"/>
              </a:rPr>
              <a:t>Illegal drugs are illegal and can rot your brain and destroy your (and others) lives!</a:t>
            </a:r>
            <a:endParaRPr lang="en-US" sz="5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771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Screen Shot 2015-04-13 at 10.3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2" y="0"/>
            <a:ext cx="5222998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391" y="498357"/>
            <a:ext cx="41223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current!</a:t>
            </a:r>
          </a:p>
          <a:p>
            <a:r>
              <a:rPr lang="en-US" dirty="0">
                <a:hlinkClick r:id="rId3"/>
              </a:rPr>
              <a:t>https://www.linkedin.com/in/</a:t>
            </a:r>
            <a:r>
              <a:rPr lang="en-US" dirty="0" smtClean="0">
                <a:hlinkClick r:id="rId3"/>
              </a:rPr>
              <a:t>rossulbricht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14800" y="1504950"/>
            <a:ext cx="4572000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My goal during this period of my life was simply to expand the frontier of human knowledge.</a:t>
            </a:r>
          </a:p>
          <a:p>
            <a:endParaRPr lang="en-US" dirty="0"/>
          </a:p>
          <a:p>
            <a:r>
              <a:rPr lang="en-US" dirty="0"/>
              <a:t>Now, my goals have shifted. I want to use economic theory as a means to abolish the use of coercion and </a:t>
            </a:r>
            <a:r>
              <a:rPr lang="en-US" dirty="0" err="1"/>
              <a:t>agression</a:t>
            </a:r>
            <a:r>
              <a:rPr lang="en-US" dirty="0"/>
              <a:t> amongst mankind. </a:t>
            </a:r>
            <a:r>
              <a:rPr lang="en-US" dirty="0" smtClean="0"/>
              <a:t>… To </a:t>
            </a:r>
            <a:r>
              <a:rPr lang="en-US" dirty="0"/>
              <a:t>that end, I am creating an economic simulation to give people a first-hand experience of what it would be like to live in a world without the systemic use of force.</a:t>
            </a:r>
          </a:p>
        </p:txBody>
      </p:sp>
    </p:spTree>
    <p:extLst>
      <p:ext uri="{BB962C8B-B14F-4D97-AF65-F5344CB8AC3E}">
        <p14:creationId xmlns:p14="http://schemas.microsoft.com/office/powerpoint/2010/main" val="15331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 Road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Screen Shot 2015-04-13 at 12.5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1" y="98544"/>
            <a:ext cx="6506378" cy="266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3 at 12.4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07" y="766461"/>
            <a:ext cx="2685500" cy="413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9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Shot 2015-04-12 at 11.22.53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6" r="5414"/>
          <a:stretch/>
        </p:blipFill>
        <p:spPr>
          <a:xfrm>
            <a:off x="218945" y="130812"/>
            <a:ext cx="6316777" cy="185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4215" y="2069445"/>
            <a:ext cx="2430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USENIX Security 2004</a:t>
            </a:r>
            <a:endParaRPr lang="en-US" sz="2000" dirty="0"/>
          </a:p>
        </p:txBody>
      </p:sp>
      <p:pic>
        <p:nvPicPr>
          <p:cNvPr id="6" name="Picture 5" descr="Screen Shot 2015-04-12 at 11.21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94" y="3009036"/>
            <a:ext cx="2705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4-13 at 11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6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Screen Shot 2015-04-13 at 11.27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" y="108760"/>
            <a:ext cx="4113290" cy="3077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13 at 11.2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57" y="1063229"/>
            <a:ext cx="5313991" cy="398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9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735" y="470932"/>
            <a:ext cx="408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Should we have another quiz?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91903"/>
              </p:ext>
            </p:extLst>
          </p:nvPr>
        </p:nvGraphicFramePr>
        <p:xfrm>
          <a:off x="3473132" y="0"/>
          <a:ext cx="5648972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4735" y="1828557"/>
            <a:ext cx="3317129" cy="267765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There won’t be a quiz for everyone. But, if you feel like you understand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 better than is reflected by the previous quizzes, you should schedule an oral quiz.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8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p:pic>
        <p:nvPicPr>
          <p:cNvPr id="10" name="Picture 9" descr="Screen Shot 2015-04-13 at 12.2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190505"/>
            <a:ext cx="6336372" cy="485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4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553199" y="1048680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5"/>
            <a:endCxn id="8" idx="2"/>
          </p:cNvCxnSpPr>
          <p:nvPr/>
        </p:nvCxnSpPr>
        <p:spPr>
          <a:xfrm>
            <a:off x="2320896" y="1177065"/>
            <a:ext cx="4232303" cy="627316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86877" y="33191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" name="Curved Connector 4"/>
          <p:cNvCxnSpPr>
            <a:stCxn id="3" idx="3"/>
            <a:endCxn id="14" idx="1"/>
          </p:cNvCxnSpPr>
          <p:nvPr/>
        </p:nvCxnSpPr>
        <p:spPr>
          <a:xfrm rot="16200000" flipH="1">
            <a:off x="1290703" y="2147159"/>
            <a:ext cx="1921597" cy="1678572"/>
          </a:xfrm>
          <a:prstGeom prst="curvedConnector2">
            <a:avLst/>
          </a:prstGeom>
          <a:ln w="5715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3"/>
            <a:endCxn id="14" idx="3"/>
          </p:cNvCxnSpPr>
          <p:nvPr/>
        </p:nvCxnSpPr>
        <p:spPr>
          <a:xfrm rot="5400000">
            <a:off x="6618058" y="2502545"/>
            <a:ext cx="194534" cy="2694864"/>
          </a:xfrm>
          <a:prstGeom prst="curvedConnector2">
            <a:avLst/>
          </a:prstGeom>
          <a:ln w="57150" cmpd="sng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340995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between client and server,</a:t>
            </a:r>
          </a:p>
          <a:p>
            <a:r>
              <a:rPr lang="en-US" dirty="0" smtClean="0"/>
              <a:t>both only learn Rendezvous Point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Screen Shot 2015-04-13 at 12.4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7" y="268950"/>
            <a:ext cx="6043087" cy="185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92255" y="258862"/>
            <a:ext cx="303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2006</a:t>
            </a:r>
            <a:endParaRPr lang="en-US" dirty="0"/>
          </a:p>
        </p:txBody>
      </p:sp>
      <p:pic>
        <p:nvPicPr>
          <p:cNvPr id="5" name="Picture 4" descr="Screen Shot 2015-04-13 at 12.46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8" y="2286707"/>
            <a:ext cx="7510068" cy="22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096"/>
            <a:ext cx="8229600" cy="1730011"/>
          </a:xfrm>
        </p:spPr>
        <p:txBody>
          <a:bodyPr>
            <a:normAutofit/>
          </a:bodyPr>
          <a:lstStyle/>
          <a:p>
            <a:r>
              <a:rPr lang="en-US" dirty="0" smtClean="0"/>
              <a:t>How did the FBI find </a:t>
            </a:r>
            <a:br>
              <a:rPr lang="en-US" dirty="0" smtClean="0"/>
            </a:br>
            <a:r>
              <a:rPr lang="en-US" dirty="0" smtClean="0"/>
              <a:t>the Silk Road Server?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30603" cy="339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00" y="0"/>
            <a:ext cx="4530604" cy="33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7223" y="595219"/>
            <a:ext cx="5224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Which topics that we have not yet covered should be covered in the remaining classes?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13031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/>
              <a:t>What did you hope we would do in this class that we haven't done yet?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25501"/>
              </p:ext>
            </p:extLst>
          </p:nvPr>
        </p:nvGraphicFramePr>
        <p:xfrm>
          <a:off x="459799" y="2077407"/>
          <a:ext cx="6251092" cy="2902404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633853"/>
                <a:gridCol w="5617239"/>
              </a:tblGrid>
              <a:tr h="29491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24020" marB="240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How the current financial infrastructure works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Criminality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Anonymity with Bitcoin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Blockchain Analysis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Multiparty Computation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Ethereum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Turing Completeness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Other: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Sidechains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4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Screen Shot 2015-04-13 at 10.19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8" y="164241"/>
            <a:ext cx="6911748" cy="630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7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Shot 2015-04-13 at 10.2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4" y="142276"/>
            <a:ext cx="6812266" cy="287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28" y="2732371"/>
            <a:ext cx="3178695" cy="23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Screen Shot 2015-04-13 at 10.5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3" y="303941"/>
            <a:ext cx="8146431" cy="431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46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Screen Shot 2015-04-13 at 10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6" y="135649"/>
            <a:ext cx="7471389" cy="4905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5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Silk Road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Screen Shot 2015-04-13 at 10.5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"/>
            <a:ext cx="5193254" cy="461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8600" y="209550"/>
            <a:ext cx="303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end server configuration:</a:t>
            </a:r>
          </a:p>
          <a:p>
            <a:r>
              <a:rPr lang="en-US" dirty="0" smtClean="0"/>
              <a:t>(released by FBI)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55924" y="410934"/>
            <a:ext cx="5005116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find it surprising that when given the chance to provide a cogent, on-the record explanation for how they discovered the server, they instead produced a statement that has been shown inconsistent with reality, and that they knew would be inconsistent with </a:t>
            </a:r>
            <a:r>
              <a:rPr lang="en-US" sz="2400" dirty="0" smtClean="0"/>
              <a:t>reality. Let </a:t>
            </a:r>
            <a:r>
              <a:rPr lang="en-US" sz="2400" dirty="0"/>
              <a:t>me tell you, those tin foil hats are looking more and more fashionable each day.”</a:t>
            </a:r>
          </a:p>
          <a:p>
            <a:r>
              <a:rPr lang="en-US" sz="2400" dirty="0" smtClean="0"/>
              <a:t>Nicholas Weaver (UC Berkeley)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9" y="497875"/>
            <a:ext cx="2952611" cy="40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creen Shot 2015-04-13 at 1.27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" y="109494"/>
            <a:ext cx="7388878" cy="484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7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Screen Shot 2015-04-13 at 1.2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05" y="240887"/>
            <a:ext cx="6041374" cy="468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1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741"/>
            <a:ext cx="8229600" cy="857250"/>
          </a:xfrm>
        </p:spPr>
        <p:txBody>
          <a:bodyPr/>
          <a:lstStyle/>
          <a:p>
            <a:r>
              <a:rPr lang="en-US" dirty="0" err="1" smtClean="0"/>
              <a:t>Sidechains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35"/>
            <a:ext cx="914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p:pic>
        <p:nvPicPr>
          <p:cNvPr id="5" name="Picture 4" descr="Screen Shot 2015-04-13 at 1.0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1" y="603220"/>
            <a:ext cx="7576053" cy="3679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7" y="2901601"/>
            <a:ext cx="3052847" cy="203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45529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Draper (VC) ~$19M?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092" y="2647905"/>
            <a:ext cx="725776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Project Presentations will be April 20, 22 and 27</a:t>
            </a:r>
            <a:r>
              <a:rPr lang="en-US" sz="2800" dirty="0" smtClean="0"/>
              <a:t>.</a:t>
            </a:r>
          </a:p>
          <a:p>
            <a:pPr algn="ctr"/>
            <a:r>
              <a:rPr lang="en-US" sz="2800" dirty="0" smtClean="0"/>
              <a:t>Schedule posted on course site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642"/>
            <a:ext cx="8229600" cy="857250"/>
          </a:xfrm>
        </p:spPr>
        <p:txBody>
          <a:bodyPr/>
          <a:lstStyle/>
          <a:p>
            <a:r>
              <a:rPr lang="en-US" dirty="0" smtClean="0"/>
              <a:t>Why is it hard to </a:t>
            </a:r>
            <a:r>
              <a:rPr lang="en-US" i="1" dirty="0" smtClean="0"/>
              <a:t>evolve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" y="488520"/>
            <a:ext cx="7549718" cy="427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55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36" y="1289885"/>
            <a:ext cx="3558845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76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burn” for coin x</a:t>
            </a:r>
            <a:endParaRPr lang="en-US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39801</TotalTime>
  <Words>896</Words>
  <Application>Microsoft Macintosh PowerPoint</Application>
  <PresentationFormat>On-screen Show (16:9)</PresentationFormat>
  <Paragraphs>260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Plan</vt:lpstr>
      <vt:lpstr>PowerPoint Presentation</vt:lpstr>
      <vt:lpstr>PowerPoint Presentation</vt:lpstr>
      <vt:lpstr>PowerPoint Presentation</vt:lpstr>
      <vt:lpstr>Sidechains</vt:lpstr>
      <vt:lpstr>Why is it hard to evolve bitcoin?</vt:lpstr>
      <vt:lpstr>PowerPoint Presentation</vt:lpstr>
      <vt:lpstr>One-Way Peg</vt:lpstr>
      <vt:lpstr>Two-Way Peg</vt:lpstr>
      <vt:lpstr>Legality of Bitcoin</vt:lpstr>
      <vt:lpstr>Disclaimer: I am not a lawyer</vt:lpstr>
      <vt:lpstr>Jurisdiction</vt:lpstr>
      <vt:lpstr>Jurisdiction</vt:lpstr>
      <vt:lpstr>Jurisdiction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taxes?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Silk Road</vt:lpstr>
      <vt:lpstr>PowerPoint Presentation</vt:lpstr>
      <vt:lpstr>PowerPoint Presentation</vt:lpstr>
      <vt:lpstr>PowerPoint Presentation</vt:lpstr>
      <vt:lpstr>Silk Road Transactions</vt:lpstr>
      <vt:lpstr>PowerPoint Presentation</vt:lpstr>
      <vt:lpstr>PowerPoint Presentation</vt:lpstr>
      <vt:lpstr>Onion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the FBI find  the Silk Road Server?</vt:lpstr>
      <vt:lpstr>PowerPoint Presentation</vt:lpstr>
      <vt:lpstr>PowerPoint Presentation</vt:lpstr>
      <vt:lpstr>PowerPoint Presentation</vt:lpstr>
      <vt:lpstr>PowerPoint Presentation</vt:lpstr>
      <vt:lpstr>Architecture of Silk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394</cp:revision>
  <cp:lastPrinted>2015-04-13T17:31:37Z</cp:lastPrinted>
  <dcterms:created xsi:type="dcterms:W3CDTF">2015-01-10T23:57:16Z</dcterms:created>
  <dcterms:modified xsi:type="dcterms:W3CDTF">2015-04-13T17:54:34Z</dcterms:modified>
</cp:coreProperties>
</file>